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284" r:id="rId3"/>
    <p:sldId id="287" r:id="rId4"/>
    <p:sldId id="288" r:id="rId5"/>
    <p:sldId id="289" r:id="rId6"/>
    <p:sldId id="285" r:id="rId7"/>
    <p:sldId id="286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317"/>
    <a:srgbClr val="F87804"/>
    <a:srgbClr val="F0EBE8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30" autoAdjust="0"/>
    <p:restoredTop sz="94733"/>
  </p:normalViewPr>
  <p:slideViewPr>
    <p:cSldViewPr snapToGrid="0">
      <p:cViewPr>
        <p:scale>
          <a:sx n="90" d="100"/>
          <a:sy n="90" d="100"/>
        </p:scale>
        <p:origin x="352" y="8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0D1C-30F3-CC4A-841B-4D7D94060DAF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3D4A0-5544-8041-89F3-BD8FDEA87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6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3D4A0-5544-8041-89F3-BD8FDEA876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7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258C2-D5C3-D38C-92AF-06959651B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AB0EB1-3F1B-6432-D19F-46E65286C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BBDC6-50B4-EA7F-0AAA-1D1CB7118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C65F4-CFA1-395C-3BD7-3A9A0676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E98A-07EA-BE51-C022-AB28B732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7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4D42-3EA0-5CB7-EA15-F4AD575D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3353A-FBF8-1E90-96CD-3B693E7B8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57BE2-1375-A6A7-D14C-F0EE3524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DBC6E-C3D8-4B10-53D4-B824167FD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1B16-03CF-425F-6F04-B10B1535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3E7424-D345-CD58-A40E-ED77D7CD6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5BC3E-C038-0970-43CC-DE514393A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DBA53-C65F-A7B6-E6DA-CCCFA81B1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B5608-02F2-AB1B-B57B-BC159C6C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5EF16-E8D3-8CD8-877D-4E8E845F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87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2117E-2DF6-6A8A-08F7-B3B30EA9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306E1-C6D0-87FD-54E1-00E1737F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6A78C-74B4-2D66-0DB0-95F1E0EC0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183AF-04BD-B9DC-D433-A2D9C8E3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BD73B-D6BC-232B-8620-1830CDA6E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6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0A12-EA8D-0D71-BBD8-A4512D0B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70199-7198-A399-A48B-D3A04849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58F8F-E6F5-034A-59DF-1E39824D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87A27-CF86-27A8-2931-5BBE87941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89F28-82D4-2EF6-1796-CB79F193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03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722C2-067F-6B46-5BF0-A03F7036B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B4967-17B8-E288-05C5-838EF34F8C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DE392-235E-7B75-74B5-FBB42E00D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86CB5-D79E-9370-B098-9D3316565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3ABE5A-718B-E4D9-CB82-B48BF69A7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D1DB3-C601-D48D-EFF6-0B68A4D2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27A5A-F1B7-097F-8E60-C5B839F9E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CE7FA-10EA-4CA6-9B03-0B37C4D6E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02683-9B23-BADD-E4CF-CA506C70B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0318BB-0AE3-67BC-4357-3CCF344959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2503F-8A2F-81D4-CF5D-8C3693566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C3E76-0B49-11A8-7A99-5B4752FF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1376C-079E-F45A-00AB-53F3B35F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0F9FE-A5D2-C7C0-8A97-EC187439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9F5ED-C68F-04E0-4F81-C0C8E596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CE3740-C4EB-2DE9-3A54-92725D31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8253F3-3062-B4B9-221B-FD7FB79C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7D849-381A-920F-B9BE-C73BFEE3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5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2CA5EA-5D6B-1397-22A1-DCCEFC97A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A361FF-6E10-B62A-900A-07EA0AA87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AB6B4-E32F-74E8-37E8-B06F9443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1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E2D96-26A9-5693-84AB-293F4070A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2F710-36A0-0614-D611-F7B3B3B7A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A6B1E-490D-9456-5AFA-36570EA25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5F0BD-FCE0-C50F-81AD-674210CF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AAB44-CAA3-BFCC-9D06-2A46744D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FC41-7ECF-8B79-CD7A-E8B3E524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8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48CB-419A-19C2-482C-828F4519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DD099A-CBEE-B552-A6F1-31D7E19CBE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B79C51-C411-FD0A-33D8-4089D9EF0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1CFAE-1E3E-366B-893D-088B03DE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4767F-733F-ABD1-C10D-B19E49D5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186CB-7F37-64B7-4956-95A331A80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933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1C60B3-588B-46F6-7E30-BFD13176E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1892C-7EAE-A8F4-0C45-45560FC3A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2AE58-8574-4AAF-4EF3-921F8DFAE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E35C9B-CC1D-4CA3-B0C8-5C569D0D9BA1}" type="datetimeFigureOut">
              <a:rPr lang="en-US" smtClean="0"/>
              <a:t>2/12/26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C821-0D04-789B-E142-DC9D8FB29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A598B-2B9E-48CC-8E7A-041F66B67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111B7-9082-4711-80D1-8CD09AC6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1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00A98-5222-96ED-A61E-69126D106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ayak&#10;&#10;AI-generated content may be incorrect.">
            <a:extLst>
              <a:ext uri="{FF2B5EF4-FFF2-40B4-BE49-F238E27FC236}">
                <a16:creationId xmlns:a16="http://schemas.microsoft.com/office/drawing/2014/main" id="{02781F2B-51D3-2A08-9A5A-19AFA93F5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0"/>
          <a:stretch>
            <a:fillRect/>
          </a:stretch>
        </p:blipFill>
        <p:spPr>
          <a:xfrm>
            <a:off x="0" y="0"/>
            <a:ext cx="12189790" cy="280699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EE301A-E31C-439E-5BB2-21010E10E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550789"/>
              </p:ext>
            </p:extLst>
          </p:nvPr>
        </p:nvGraphicFramePr>
        <p:xfrm>
          <a:off x="170121" y="3155952"/>
          <a:ext cx="11823405" cy="3359149"/>
        </p:xfrm>
        <a:graphic>
          <a:graphicData uri="http://schemas.openxmlformats.org/drawingml/2006/table">
            <a:tbl>
              <a:tblPr/>
              <a:tblGrid>
                <a:gridCol w="487104">
                  <a:extLst>
                    <a:ext uri="{9D8B030D-6E8A-4147-A177-3AD203B41FA5}">
                      <a16:colId xmlns:a16="http://schemas.microsoft.com/office/drawing/2014/main" val="4109214285"/>
                    </a:ext>
                  </a:extLst>
                </a:gridCol>
                <a:gridCol w="2528888">
                  <a:extLst>
                    <a:ext uri="{9D8B030D-6E8A-4147-A177-3AD203B41FA5}">
                      <a16:colId xmlns:a16="http://schemas.microsoft.com/office/drawing/2014/main" val="3468401128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044509656"/>
                    </a:ext>
                  </a:extLst>
                </a:gridCol>
                <a:gridCol w="5607013">
                  <a:extLst>
                    <a:ext uri="{9D8B030D-6E8A-4147-A177-3AD203B41FA5}">
                      <a16:colId xmlns:a16="http://schemas.microsoft.com/office/drawing/2014/main" val="3900324228"/>
                    </a:ext>
                  </a:extLst>
                </a:gridCol>
              </a:tblGrid>
              <a:tr h="706342">
                <a:tc gridSpan="4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WOMEN’S MINISTRY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7200"/>
                  </a:ext>
                </a:extLst>
              </a:tr>
              <a:tr h="518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Jennifer Boyd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Magnify Church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Mentoring Women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37731"/>
                  </a:ext>
                </a:extLst>
              </a:tr>
              <a:tr h="518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Marya Jones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CBC – Greenville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Building Better Bible Studies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22253"/>
                  </a:ext>
                </a:extLst>
              </a:tr>
              <a:tr h="518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Darlene Larson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Magnify Church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The Brokenhearted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1787306"/>
                  </a:ext>
                </a:extLst>
              </a:tr>
              <a:tr h="51889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Darlene Larson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Magnify Church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Time is the Enemy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033245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Marya Jones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CBC – Greenville 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8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Women’s Ministry Q&amp;A Session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69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8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ayak&#10;&#10;AI-generated content may be incorrect.">
            <a:extLst>
              <a:ext uri="{FF2B5EF4-FFF2-40B4-BE49-F238E27FC236}">
                <a16:creationId xmlns:a16="http://schemas.microsoft.com/office/drawing/2014/main" id="{FDDAE92A-5F47-6412-6D01-C818EB61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0"/>
          <a:stretch>
            <a:fillRect/>
          </a:stretch>
        </p:blipFill>
        <p:spPr>
          <a:xfrm>
            <a:off x="0" y="0"/>
            <a:ext cx="12189790" cy="280699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82659A-9A2B-8522-2C44-ABFEED70E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76239"/>
              </p:ext>
            </p:extLst>
          </p:nvPr>
        </p:nvGraphicFramePr>
        <p:xfrm>
          <a:off x="170121" y="3155953"/>
          <a:ext cx="11823405" cy="3266446"/>
        </p:xfrm>
        <a:graphic>
          <a:graphicData uri="http://schemas.openxmlformats.org/drawingml/2006/table">
            <a:tbl>
              <a:tblPr/>
              <a:tblGrid>
                <a:gridCol w="529967">
                  <a:extLst>
                    <a:ext uri="{9D8B030D-6E8A-4147-A177-3AD203B41FA5}">
                      <a16:colId xmlns:a16="http://schemas.microsoft.com/office/drawing/2014/main" val="2145068333"/>
                    </a:ext>
                  </a:extLst>
                </a:gridCol>
                <a:gridCol w="2557462">
                  <a:extLst>
                    <a:ext uri="{9D8B030D-6E8A-4147-A177-3AD203B41FA5}">
                      <a16:colId xmlns:a16="http://schemas.microsoft.com/office/drawing/2014/main" val="3468401128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4044509656"/>
                    </a:ext>
                  </a:extLst>
                </a:gridCol>
                <a:gridCol w="6435688">
                  <a:extLst>
                    <a:ext uri="{9D8B030D-6E8A-4147-A177-3AD203B41FA5}">
                      <a16:colId xmlns:a16="http://schemas.microsoft.com/office/drawing/2014/main" val="3900324228"/>
                    </a:ext>
                  </a:extLst>
                </a:gridCol>
              </a:tblGrid>
              <a:tr h="625529">
                <a:tc gridSpan="4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MEN’S MINISTRY – The ”Matt” Track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7200"/>
                  </a:ext>
                </a:extLst>
              </a:tr>
              <a:tr h="62552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Matt Mead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CBC Greenville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Live Your Best Life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22253"/>
                  </a:ext>
                </a:extLst>
              </a:tr>
              <a:tr h="62552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Matt Haviland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AGR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10 Types of Men We All Need in Our Lives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92838"/>
                  </a:ext>
                </a:extLst>
              </a:tr>
              <a:tr h="62552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Matthew Olmstead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RBP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Making Time for Spiritual Disciplines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563809"/>
                  </a:ext>
                </a:extLst>
              </a:tr>
              <a:tr h="62552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Matt Haviland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AGR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5 Things a Ministry to Men Needs to Know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69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909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14C57-9CAC-0E4C-7606-68B2600F3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ayak&#10;&#10;AI-generated content may be incorrect.">
            <a:extLst>
              <a:ext uri="{FF2B5EF4-FFF2-40B4-BE49-F238E27FC236}">
                <a16:creationId xmlns:a16="http://schemas.microsoft.com/office/drawing/2014/main" id="{210EFF2B-DD25-954C-C909-3850204D8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0"/>
          <a:stretch>
            <a:fillRect/>
          </a:stretch>
        </p:blipFill>
        <p:spPr>
          <a:xfrm>
            <a:off x="0" y="0"/>
            <a:ext cx="12189790" cy="280699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48B447-811D-9118-6538-34DD6CA5C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4757"/>
              </p:ext>
            </p:extLst>
          </p:nvPr>
        </p:nvGraphicFramePr>
        <p:xfrm>
          <a:off x="170121" y="3013073"/>
          <a:ext cx="11823405" cy="3667025"/>
        </p:xfrm>
        <a:graphic>
          <a:graphicData uri="http://schemas.openxmlformats.org/drawingml/2006/table">
            <a:tbl>
              <a:tblPr/>
              <a:tblGrid>
                <a:gridCol w="672842">
                  <a:extLst>
                    <a:ext uri="{9D8B030D-6E8A-4147-A177-3AD203B41FA5}">
                      <a16:colId xmlns:a16="http://schemas.microsoft.com/office/drawing/2014/main" val="2339566820"/>
                    </a:ext>
                  </a:extLst>
                </a:gridCol>
                <a:gridCol w="2643187">
                  <a:extLst>
                    <a:ext uri="{9D8B030D-6E8A-4147-A177-3AD203B41FA5}">
                      <a16:colId xmlns:a16="http://schemas.microsoft.com/office/drawing/2014/main" val="3468401128"/>
                    </a:ext>
                  </a:extLst>
                </a:gridCol>
                <a:gridCol w="3668292">
                  <a:extLst>
                    <a:ext uri="{9D8B030D-6E8A-4147-A177-3AD203B41FA5}">
                      <a16:colId xmlns:a16="http://schemas.microsoft.com/office/drawing/2014/main" val="4044509656"/>
                    </a:ext>
                  </a:extLst>
                </a:gridCol>
                <a:gridCol w="4839084">
                  <a:extLst>
                    <a:ext uri="{9D8B030D-6E8A-4147-A177-3AD203B41FA5}">
                      <a16:colId xmlns:a16="http://schemas.microsoft.com/office/drawing/2014/main" val="3900324228"/>
                    </a:ext>
                  </a:extLst>
                </a:gridCol>
              </a:tblGrid>
              <a:tr h="625529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LEADERSHIP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7200"/>
                  </a:ext>
                </a:extLst>
              </a:tr>
              <a:tr h="17615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Sally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Wagnemaker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Wagenmaker &amp; Oberly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Keeping Church Safe (legally)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37731"/>
                  </a:ext>
                </a:extLst>
              </a:tr>
              <a:tr h="406236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Matt Bell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North Pointe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Leading Within Our Limits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222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Nate Wagner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Actuator Leadership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Leadership Bounce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69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Jim Jeffery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ChapelPointe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Leaders are Readers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361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Nate Wagner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Actuator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Leadershp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Leading Healthy Teams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92838"/>
                  </a:ext>
                </a:extLst>
              </a:tr>
              <a:tr h="625529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Doug Crawford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Executive Director of Bridge Fellowships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Leading through Transitions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4865943"/>
                  </a:ext>
                </a:extLst>
              </a:tr>
              <a:tr h="224467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Tom Lothamer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Beautiful Feet Int.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Quest for Virtuous Leadership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48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75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038EC-7C47-6ACE-01F5-582C88D81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ayak&#10;&#10;AI-generated content may be incorrect.">
            <a:extLst>
              <a:ext uri="{FF2B5EF4-FFF2-40B4-BE49-F238E27FC236}">
                <a16:creationId xmlns:a16="http://schemas.microsoft.com/office/drawing/2014/main" id="{87781137-6F9E-0652-CF57-7648BFF9F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0"/>
          <a:stretch>
            <a:fillRect/>
          </a:stretch>
        </p:blipFill>
        <p:spPr>
          <a:xfrm>
            <a:off x="0" y="0"/>
            <a:ext cx="12189790" cy="280699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6D1501-9AFD-55FF-AD6F-408AFB2AE6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754474"/>
              </p:ext>
            </p:extLst>
          </p:nvPr>
        </p:nvGraphicFramePr>
        <p:xfrm>
          <a:off x="170121" y="3013073"/>
          <a:ext cx="11835202" cy="3487740"/>
        </p:xfrm>
        <a:graphic>
          <a:graphicData uri="http://schemas.openxmlformats.org/drawingml/2006/table">
            <a:tbl>
              <a:tblPr/>
              <a:tblGrid>
                <a:gridCol w="5923499">
                  <a:extLst>
                    <a:ext uri="{9D8B030D-6E8A-4147-A177-3AD203B41FA5}">
                      <a16:colId xmlns:a16="http://schemas.microsoft.com/office/drawing/2014/main" val="2339566820"/>
                    </a:ext>
                  </a:extLst>
                </a:gridCol>
                <a:gridCol w="5911703">
                  <a:extLst>
                    <a:ext uri="{9D8B030D-6E8A-4147-A177-3AD203B41FA5}">
                      <a16:colId xmlns:a16="http://schemas.microsoft.com/office/drawing/2014/main" val="241268216"/>
                    </a:ext>
                  </a:extLst>
                </a:gridCol>
              </a:tblGrid>
              <a:tr h="625529">
                <a:tc grid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CHILDREN’S MINISTRY THEMES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For More info about each, check the brochure or CMC website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547200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Life Changing Growth Bible Lessons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Managing Your Classroom</a:t>
                      </a:r>
                    </a:p>
                  </a:txBody>
                  <a:tcPr marL="24607" marR="24607" marT="16405" marB="164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37731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Assisting Children w/ Learning Challenges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Teaching Memory Verse with L.E.A.R.N.</a:t>
                      </a:r>
                    </a:p>
                  </a:txBody>
                  <a:tcPr marL="24607" marR="24607" marT="16405" marB="164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22253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Child Protection in the Local Church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Understanding the Message of Salvation</a:t>
                      </a:r>
                    </a:p>
                  </a:txBody>
                  <a:tcPr marL="24607" marR="24607" marT="16405" marB="164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69105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The Value of Repetition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Effective Large Group Teaching</a:t>
                      </a:r>
                    </a:p>
                  </a:txBody>
                  <a:tcPr marL="24607" marR="24607" marT="16405" marB="16405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361582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The Mission Field Across the Street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Children and Lifelong Ministry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9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68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15D517-6E2E-CD45-698D-A4FF8C19B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ayak&#10;&#10;AI-generated content may be incorrect.">
            <a:extLst>
              <a:ext uri="{FF2B5EF4-FFF2-40B4-BE49-F238E27FC236}">
                <a16:creationId xmlns:a16="http://schemas.microsoft.com/office/drawing/2014/main" id="{A758F17C-F309-0417-708E-32B662E98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90"/>
          <a:stretch>
            <a:fillRect/>
          </a:stretch>
        </p:blipFill>
        <p:spPr>
          <a:xfrm>
            <a:off x="0" y="0"/>
            <a:ext cx="12189790" cy="280699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04B0B4-3E0C-1C0E-3CEF-B55730E95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34269"/>
              </p:ext>
            </p:extLst>
          </p:nvPr>
        </p:nvGraphicFramePr>
        <p:xfrm>
          <a:off x="170121" y="3013073"/>
          <a:ext cx="11835202" cy="3487740"/>
        </p:xfrm>
        <a:graphic>
          <a:graphicData uri="http://schemas.openxmlformats.org/drawingml/2006/table">
            <a:tbl>
              <a:tblPr/>
              <a:tblGrid>
                <a:gridCol w="5923499">
                  <a:extLst>
                    <a:ext uri="{9D8B030D-6E8A-4147-A177-3AD203B41FA5}">
                      <a16:colId xmlns:a16="http://schemas.microsoft.com/office/drawing/2014/main" val="2339566820"/>
                    </a:ext>
                  </a:extLst>
                </a:gridCol>
                <a:gridCol w="5911703">
                  <a:extLst>
                    <a:ext uri="{9D8B030D-6E8A-4147-A177-3AD203B41FA5}">
                      <a16:colId xmlns:a16="http://schemas.microsoft.com/office/drawing/2014/main" val="241268216"/>
                    </a:ext>
                  </a:extLst>
                </a:gridCol>
              </a:tblGrid>
              <a:tr h="625529">
                <a:tc gridSpan="2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DISCIPLING/COUNSELING THEMES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For More info about each, check the brochure or CMC website</a:t>
                      </a:r>
                    </a:p>
                  </a:txBody>
                  <a:tcPr marL="24607" marR="24607" marT="16405" marB="16405" anchor="b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6547200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Playbook on </a:t>
                      </a:r>
                      <a:r>
                        <a:rPr lang="en-US" sz="2400" b="0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Disciplemaking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Icebreakers:  A Wise Investment of Time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37731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Discipleship Groups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Response to Unwanted Circumstances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22253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Choosing God in the Frustrations of Life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Genuine Kindness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69105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Importance of Personal Prayer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Starting and Leading a Small Group Ministry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4361582"/>
                  </a:ext>
                </a:extLst>
              </a:tr>
              <a:tr h="508106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Betrayal Trauma</a:t>
                      </a: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Me</a:t>
                      </a:r>
                      <a:r>
                        <a:rPr lang="en-US" sz="2400" b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, Disciple?</a:t>
                      </a: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92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995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A41CA-6F16-F209-072A-CA83C44E4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ayak&#10;&#10;AI-generated content may be incorrect.">
            <a:extLst>
              <a:ext uri="{FF2B5EF4-FFF2-40B4-BE49-F238E27FC236}">
                <a16:creationId xmlns:a16="http://schemas.microsoft.com/office/drawing/2014/main" id="{9EAC7F39-B1AE-288D-593D-B523856C2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36044"/>
          <a:stretch>
            <a:fillRect/>
          </a:stretch>
        </p:blipFill>
        <p:spPr>
          <a:xfrm>
            <a:off x="0" y="41561"/>
            <a:ext cx="12189790" cy="2286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B76476-AE99-90B6-13D2-E47AD3FE9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12215"/>
              </p:ext>
            </p:extLst>
          </p:nvPr>
        </p:nvGraphicFramePr>
        <p:xfrm>
          <a:off x="170121" y="2452254"/>
          <a:ext cx="11823405" cy="3948545"/>
        </p:xfrm>
        <a:graphic>
          <a:graphicData uri="http://schemas.openxmlformats.org/drawingml/2006/table">
            <a:tbl>
              <a:tblPr/>
              <a:tblGrid>
                <a:gridCol w="387092">
                  <a:extLst>
                    <a:ext uri="{9D8B030D-6E8A-4147-A177-3AD203B41FA5}">
                      <a16:colId xmlns:a16="http://schemas.microsoft.com/office/drawing/2014/main" val="216381324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468401128"/>
                    </a:ext>
                  </a:extLst>
                </a:gridCol>
                <a:gridCol w="2871787">
                  <a:extLst>
                    <a:ext uri="{9D8B030D-6E8A-4147-A177-3AD203B41FA5}">
                      <a16:colId xmlns:a16="http://schemas.microsoft.com/office/drawing/2014/main" val="4044509656"/>
                    </a:ext>
                  </a:extLst>
                </a:gridCol>
                <a:gridCol w="5821326">
                  <a:extLst>
                    <a:ext uri="{9D8B030D-6E8A-4147-A177-3AD203B41FA5}">
                      <a16:colId xmlns:a16="http://schemas.microsoft.com/office/drawing/2014/main" val="3900324228"/>
                    </a:ext>
                  </a:extLst>
                </a:gridCol>
              </a:tblGrid>
              <a:tr h="593089">
                <a:tc gridSpan="4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MISSIONS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7200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Bibles International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Bibles International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Now What? Scripture Engagement is Vital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37731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Elisabeth Bowman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TESOL for Eternity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Teaching ESL as Outreach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22253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Robert Gillespie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Reasons for Hope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Witnessing to Pagan Culture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69105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Rochelle Visser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Camp </a:t>
                      </a:r>
                      <a:r>
                        <a:rPr lang="en-US" sz="2200" b="0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Michawana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Develop a Gospel Training System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92838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Michael Williquette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Bibles International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Best and Worst Missions Conferences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630670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Hudson T*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Pioneers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Hope to Share with Muslim Friends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345042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Jim Childs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ABWE/</a:t>
                      </a:r>
                      <a:r>
                        <a:rPr lang="en-US" sz="2200" b="0" dirty="0" err="1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Everyethne</a:t>
                      </a:r>
                      <a:endParaRPr lang="en-US" sz="22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LGBTQ Building Grace &amp; Truth Relationships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48263"/>
                  </a:ext>
                </a:extLst>
              </a:tr>
              <a:tr h="419432"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Kelly McMaster</a:t>
                      </a:r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Baptist Mid-Missions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How to Encourage Missionaries on the field</a:t>
                      </a: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45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045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78548-A708-E640-31A3-4642F02AA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ayak&#10;&#10;AI-generated content may be incorrect.">
            <a:extLst>
              <a:ext uri="{FF2B5EF4-FFF2-40B4-BE49-F238E27FC236}">
                <a16:creationId xmlns:a16="http://schemas.microsoft.com/office/drawing/2014/main" id="{FD19216E-4A8A-117E-D203-30E91F058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4" b="36044"/>
          <a:stretch>
            <a:fillRect/>
          </a:stretch>
        </p:blipFill>
        <p:spPr>
          <a:xfrm>
            <a:off x="0" y="41561"/>
            <a:ext cx="12189790" cy="2286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74DDAB-2340-6E6C-CF18-8072364F0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402452"/>
              </p:ext>
            </p:extLst>
          </p:nvPr>
        </p:nvGraphicFramePr>
        <p:xfrm>
          <a:off x="183192" y="2523690"/>
          <a:ext cx="11823405" cy="3605648"/>
        </p:xfrm>
        <a:graphic>
          <a:graphicData uri="http://schemas.openxmlformats.org/drawingml/2006/table">
            <a:tbl>
              <a:tblPr/>
              <a:tblGrid>
                <a:gridCol w="401379">
                  <a:extLst>
                    <a:ext uri="{9D8B030D-6E8A-4147-A177-3AD203B41FA5}">
                      <a16:colId xmlns:a16="http://schemas.microsoft.com/office/drawing/2014/main" val="4010732445"/>
                    </a:ext>
                  </a:extLst>
                </a:gridCol>
                <a:gridCol w="2244354">
                  <a:extLst>
                    <a:ext uri="{9D8B030D-6E8A-4147-A177-3AD203B41FA5}">
                      <a16:colId xmlns:a16="http://schemas.microsoft.com/office/drawing/2014/main" val="3468401128"/>
                    </a:ext>
                  </a:extLst>
                </a:gridCol>
                <a:gridCol w="3299196">
                  <a:extLst>
                    <a:ext uri="{9D8B030D-6E8A-4147-A177-3AD203B41FA5}">
                      <a16:colId xmlns:a16="http://schemas.microsoft.com/office/drawing/2014/main" val="4044509656"/>
                    </a:ext>
                  </a:extLst>
                </a:gridCol>
                <a:gridCol w="5878476">
                  <a:extLst>
                    <a:ext uri="{9D8B030D-6E8A-4147-A177-3AD203B41FA5}">
                      <a16:colId xmlns:a16="http://schemas.microsoft.com/office/drawing/2014/main" val="3900324228"/>
                    </a:ext>
                  </a:extLst>
                </a:gridCol>
              </a:tblGrid>
              <a:tr h="789187">
                <a:tc gridSpan="4"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STUDENT MINISTRY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24607" marR="24607" marT="16405" marB="16405"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buNone/>
                      </a:pPr>
                      <a:endParaRPr lang="en-US" sz="2400" b="0" dirty="0"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</a:endParaRPr>
                    </a:p>
                  </a:txBody>
                  <a:tcPr marL="24607" marR="24607" marT="16405" marB="16405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47200"/>
                  </a:ext>
                </a:extLst>
              </a:tr>
              <a:tr h="28757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1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Jake Kallman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Bridge Bible Church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Built Different:  A Program or A Movement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37731"/>
                  </a:ext>
                </a:extLst>
              </a:tr>
              <a:tr h="40525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Matthew Tomlison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Maranatha Bible Church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Developing Biblical Community in Youth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5822253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2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Caleb Andrist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Lake Ann Camp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Changing Normal: Development Shapes Discipleship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4669105"/>
                  </a:ext>
                </a:extLst>
              </a:tr>
              <a:tr h="28246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3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Matt Bell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Northpointe Christian 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Building  Discernment in Your Students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292838"/>
                  </a:ext>
                </a:extLst>
              </a:tr>
              <a:tr h="500165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Robert Tahtinen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CBC - Greenville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Youth Ministry: The Church of Today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630670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4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TBD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b="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TBD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</a:rPr>
                        <a:t>TBD</a:t>
                      </a:r>
                    </a:p>
                  </a:txBody>
                  <a:tcPr marL="24607" marR="24607" marT="16405" marB="16405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34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188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16938</TotalTime>
  <Words>451</Words>
  <Application>Microsoft Macintosh PowerPoint</Application>
  <PresentationFormat>Widescreen</PresentationFormat>
  <Paragraphs>150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Avenir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Rodgers</dc:creator>
  <cp:lastModifiedBy>Dave Rodgers</cp:lastModifiedBy>
  <cp:revision>21</cp:revision>
  <cp:lastPrinted>2026-01-30T21:05:43Z</cp:lastPrinted>
  <dcterms:created xsi:type="dcterms:W3CDTF">2024-12-08T01:41:58Z</dcterms:created>
  <dcterms:modified xsi:type="dcterms:W3CDTF">2026-02-13T20:59:46Z</dcterms:modified>
</cp:coreProperties>
</file>